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1814327a9c_0_1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1814327a9c_0_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814327a9c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814327a9c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2040de81b4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2040de81b4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1814327a9c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1814327a9c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814327a9c_0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814327a9c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1814327a9c_0_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1814327a9c_0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1814327a9c_0_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1814327a9c_0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1814327a9c_0_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1814327a9c_0_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1814327a9c_0_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1814327a9c_0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rgbClr val="000000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418200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Density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Spring 2017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Rachel Marra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Make sure objects go back where they belong!</a:t>
            </a:r>
            <a:endParaRPr/>
          </a:p>
        </p:txBody>
      </p:sp>
      <p:sp>
        <p:nvSpPr>
          <p:cNvPr id="116" name="Google Shape;116;p22"/>
          <p:cNvSpPr txBox="1"/>
          <p:nvPr/>
        </p:nvSpPr>
        <p:spPr>
          <a:xfrm>
            <a:off x="889875" y="1649225"/>
            <a:ext cx="5626500" cy="292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2"/>
                </a:solidFill>
              </a:rPr>
              <a:t>Obsidian		Silicon				Copper</a:t>
            </a:r>
            <a:endParaRPr sz="1800">
              <a:solidFill>
                <a:schemeClr val="accent2"/>
              </a:solidFill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2"/>
                </a:solidFill>
              </a:rPr>
              <a:t>Gabbro		Magnesium			Steel/Iron</a:t>
            </a:r>
            <a:endParaRPr sz="1800">
              <a:solidFill>
                <a:schemeClr val="accent2"/>
              </a:solidFill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2"/>
                </a:solidFill>
              </a:rPr>
              <a:t>Pumice							Zinc</a:t>
            </a:r>
            <a:endParaRPr sz="1800">
              <a:solidFill>
                <a:schemeClr val="accent2"/>
              </a:solidFill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2"/>
                </a:solidFill>
              </a:rPr>
              <a:t>								Mystery</a:t>
            </a:r>
            <a:endParaRPr sz="1800">
              <a:solidFill>
                <a:schemeClr val="accent2"/>
              </a:solidFill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2"/>
                </a:solidFill>
              </a:rPr>
              <a:t>								Aluminum</a:t>
            </a:r>
            <a:endParaRPr sz="1800">
              <a:solidFill>
                <a:schemeClr val="accent2"/>
              </a:solidFill>
            </a:endParaRPr>
          </a:p>
        </p:txBody>
      </p:sp>
      <p:cxnSp>
        <p:nvCxnSpPr>
          <p:cNvPr id="117" name="Google Shape;117;p22"/>
          <p:cNvCxnSpPr/>
          <p:nvPr/>
        </p:nvCxnSpPr>
        <p:spPr>
          <a:xfrm>
            <a:off x="2077850" y="1662275"/>
            <a:ext cx="13200" cy="26892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8" name="Google Shape;118;p22"/>
          <p:cNvCxnSpPr/>
          <p:nvPr/>
        </p:nvCxnSpPr>
        <p:spPr>
          <a:xfrm>
            <a:off x="4084000" y="1662275"/>
            <a:ext cx="30300" cy="26892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9" name="Google Shape;119;p22"/>
          <p:cNvCxnSpPr/>
          <p:nvPr/>
        </p:nvCxnSpPr>
        <p:spPr>
          <a:xfrm>
            <a:off x="824625" y="2145300"/>
            <a:ext cx="4921500" cy="261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0" name="Google Shape;120;p22"/>
          <p:cNvCxnSpPr/>
          <p:nvPr/>
        </p:nvCxnSpPr>
        <p:spPr>
          <a:xfrm>
            <a:off x="889875" y="2728500"/>
            <a:ext cx="4921500" cy="261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1" name="Google Shape;121;p22"/>
          <p:cNvCxnSpPr/>
          <p:nvPr/>
        </p:nvCxnSpPr>
        <p:spPr>
          <a:xfrm>
            <a:off x="889875" y="3298975"/>
            <a:ext cx="4921500" cy="261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2" name="Google Shape;122;p22"/>
          <p:cNvCxnSpPr/>
          <p:nvPr/>
        </p:nvCxnSpPr>
        <p:spPr>
          <a:xfrm>
            <a:off x="4114375" y="3829350"/>
            <a:ext cx="1710300" cy="132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2439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Reading Quiz: Density</a:t>
            </a:r>
            <a:endParaRPr/>
          </a:p>
        </p:txBody>
      </p:sp>
      <p:sp>
        <p:nvSpPr>
          <p:cNvPr id="61" name="Google Shape;61;p14"/>
          <p:cNvSpPr txBox="1"/>
          <p:nvPr/>
        </p:nvSpPr>
        <p:spPr>
          <a:xfrm>
            <a:off x="338975" y="904625"/>
            <a:ext cx="8369100" cy="74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rgbClr val="FFFFFF"/>
                </a:solidFill>
              </a:rPr>
              <a:t>Directions</a:t>
            </a:r>
            <a:r>
              <a:rPr lang="en" sz="1800">
                <a:solidFill>
                  <a:srgbClr val="FFFFFF"/>
                </a:solidFill>
              </a:rPr>
              <a:t>: Write your answers on a sheet of paper, make sure your name and lab section are on it and hand it in to me when you are done.</a:t>
            </a:r>
            <a:endParaRPr/>
          </a:p>
        </p:txBody>
      </p:sp>
      <p:sp>
        <p:nvSpPr>
          <p:cNvPr id="62" name="Google Shape;62;p14"/>
          <p:cNvSpPr txBox="1"/>
          <p:nvPr/>
        </p:nvSpPr>
        <p:spPr>
          <a:xfrm>
            <a:off x="391275" y="1758950"/>
            <a:ext cx="85863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06400" lvl="0" marL="457200" rtl="0" algn="l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AutoNum type="arabicPeriod"/>
            </a:pPr>
            <a:r>
              <a:rPr b="1" lang="en" sz="2800">
                <a:solidFill>
                  <a:srgbClr val="FFFFFF"/>
                </a:solidFill>
              </a:rPr>
              <a:t>Write down the equation for density</a:t>
            </a:r>
            <a:endParaRPr b="1" sz="2800">
              <a:solidFill>
                <a:srgbClr val="FFFFFF"/>
              </a:solidFill>
            </a:endParaRPr>
          </a:p>
          <a:p>
            <a:pPr indent="-4064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800"/>
              <a:buAutoNum type="arabicPeriod"/>
            </a:pPr>
            <a:r>
              <a:rPr b="1" lang="en" sz="2800">
                <a:solidFill>
                  <a:srgbClr val="FFFFFF"/>
                </a:solidFill>
              </a:rPr>
              <a:t>If two planets have similar densities, could you assume they have similar compositions? (yes/no)</a:t>
            </a:r>
            <a:endParaRPr b="1" sz="2800">
              <a:solidFill>
                <a:srgbClr val="FFFFFF"/>
              </a:solidFill>
            </a:endParaRPr>
          </a:p>
          <a:p>
            <a:pPr indent="-4064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800"/>
              <a:buAutoNum type="arabicPeriod"/>
            </a:pPr>
            <a:r>
              <a:rPr b="1" lang="en" sz="2800">
                <a:solidFill>
                  <a:srgbClr val="FFFFFF"/>
                </a:solidFill>
              </a:rPr>
              <a:t>In one (complete) sentence, describe Archimedes’ method to determine volume.</a:t>
            </a:r>
            <a:endParaRPr b="1" sz="28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 sz="28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728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Lab Schedule: Part 2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38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FFFF00"/>
                </a:solidFill>
              </a:rPr>
              <a:t>Week 11: Density (Lab 7)</a:t>
            </a:r>
            <a:endParaRPr sz="2200">
              <a:solidFill>
                <a:srgbClr val="FFFF00"/>
              </a:solidFill>
            </a:endParaRPr>
          </a:p>
          <a:p>
            <a:pPr indent="0" lvl="0" marL="0" rtl="0" algn="l">
              <a:lnSpc>
                <a:spcPct val="138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FFFFFF"/>
                </a:solidFill>
              </a:rPr>
              <a:t>Week 12: Discovering Exoplanets (Lab 17*)</a:t>
            </a:r>
            <a:endParaRPr sz="22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38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dk1"/>
                </a:solidFill>
              </a:rPr>
              <a:t>Week 13: Kepler’s Laws (Lab 4*)</a:t>
            </a:r>
            <a:endParaRPr sz="2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38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FFFFFF"/>
                </a:solidFill>
              </a:rPr>
              <a:t>Week 14: Building a Comet (Lab 16)</a:t>
            </a:r>
            <a:endParaRPr sz="22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38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FFFFFF"/>
                </a:solidFill>
              </a:rPr>
              <a:t>Week 15: NO LAB THIS WEEK</a:t>
            </a:r>
            <a:endParaRPr sz="22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38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FFFFFF"/>
                </a:solidFill>
              </a:rPr>
              <a:t>Week 16: Finals Week: no lab this week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22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/>
          <p:nvPr>
            <p:ph type="title"/>
          </p:nvPr>
        </p:nvSpPr>
        <p:spPr>
          <a:xfrm>
            <a:off x="2896500" y="340600"/>
            <a:ext cx="3215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Mass vs Weight</a:t>
            </a:r>
            <a:endParaRPr sz="3000"/>
          </a:p>
        </p:txBody>
      </p:sp>
      <p:sp>
        <p:nvSpPr>
          <p:cNvPr id="74" name="Google Shape;74;p16"/>
          <p:cNvSpPr txBox="1"/>
          <p:nvPr>
            <p:ph idx="1" type="body"/>
          </p:nvPr>
        </p:nvSpPr>
        <p:spPr>
          <a:xfrm>
            <a:off x="220325" y="1152475"/>
            <a:ext cx="41814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u="sng">
                <a:solidFill>
                  <a:schemeClr val="accent2"/>
                </a:solidFill>
              </a:rPr>
              <a:t>Mass:</a:t>
            </a:r>
            <a:endParaRPr sz="2200" u="sng"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How much stuff there is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The total number of protons and neutrons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Is the same everywhere in the universe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Units: grams (or kilograms)</a:t>
            </a:r>
            <a:endParaRPr>
              <a:solidFill>
                <a:schemeClr val="accent2"/>
              </a:solidFill>
            </a:endParaRPr>
          </a:p>
        </p:txBody>
      </p:sp>
      <p:sp>
        <p:nvSpPr>
          <p:cNvPr id="75" name="Google Shape;75;p16"/>
          <p:cNvSpPr txBox="1"/>
          <p:nvPr>
            <p:ph idx="1" type="body"/>
          </p:nvPr>
        </p:nvSpPr>
        <p:spPr>
          <a:xfrm>
            <a:off x="4902975" y="1100250"/>
            <a:ext cx="41121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u="sng">
                <a:solidFill>
                  <a:schemeClr val="accent2"/>
                </a:solidFill>
              </a:rPr>
              <a:t>Weight:</a:t>
            </a:r>
            <a:endParaRPr sz="2200" u="sng"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How much gravity pulls on that stuff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The total force acting on protons and neutrons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Depends on the local gravity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Units: pounds</a:t>
            </a:r>
            <a:endParaRPr>
              <a:solidFill>
                <a:schemeClr val="accent2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Volume</a:t>
            </a:r>
            <a:endParaRPr/>
          </a:p>
        </p:txBody>
      </p:sp>
      <p:sp>
        <p:nvSpPr>
          <p:cNvPr id="81" name="Google Shape;81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How much space something occupies (how big it is)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Volume of rectangular solid = length x width x height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Units: cm x cm x cm = cm</a:t>
            </a:r>
            <a:r>
              <a:rPr baseline="30000" lang="en">
                <a:solidFill>
                  <a:schemeClr val="accent2"/>
                </a:solidFill>
              </a:rPr>
              <a:t>3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For water: 1 g of water = 1 cm</a:t>
            </a:r>
            <a:r>
              <a:rPr baseline="30000" lang="en">
                <a:solidFill>
                  <a:schemeClr val="accent2"/>
                </a:solidFill>
              </a:rPr>
              <a:t>3</a:t>
            </a:r>
            <a:r>
              <a:rPr lang="en">
                <a:solidFill>
                  <a:schemeClr val="accent2"/>
                </a:solidFill>
              </a:rPr>
              <a:t>  and  </a:t>
            </a:r>
            <a:r>
              <a:rPr b="1" lang="en" u="sng">
                <a:solidFill>
                  <a:schemeClr val="accent2"/>
                </a:solidFill>
              </a:rPr>
              <a:t>1 cm</a:t>
            </a:r>
            <a:r>
              <a:rPr b="1" baseline="30000" lang="en" u="sng">
                <a:solidFill>
                  <a:schemeClr val="accent2"/>
                </a:solidFill>
              </a:rPr>
              <a:t>3</a:t>
            </a:r>
            <a:r>
              <a:rPr b="1" lang="en" u="sng">
                <a:solidFill>
                  <a:schemeClr val="accent2"/>
                </a:solidFill>
              </a:rPr>
              <a:t> = 1 ml</a:t>
            </a:r>
            <a:endParaRPr b="1" u="sng">
              <a:solidFill>
                <a:schemeClr val="accent2"/>
              </a:solidFill>
            </a:endParaRPr>
          </a:p>
        </p:txBody>
      </p:sp>
      <p:pic>
        <p:nvPicPr>
          <p:cNvPr descr="http://www.math-problem-solving.com/images/cuboid-rectangular-prism.gif" id="82" name="Google Shape;8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20500" y="3489925"/>
            <a:ext cx="3011800" cy="1366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“Eureka” method for measuring volume</a:t>
            </a:r>
            <a:endParaRPr/>
          </a:p>
        </p:txBody>
      </p:sp>
      <p:sp>
        <p:nvSpPr>
          <p:cNvPr id="88" name="Google Shape;88;p18"/>
          <p:cNvSpPr txBox="1"/>
          <p:nvPr>
            <p:ph idx="1" type="body"/>
          </p:nvPr>
        </p:nvSpPr>
        <p:spPr>
          <a:xfrm>
            <a:off x="311700" y="1152475"/>
            <a:ext cx="6322200" cy="169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While taking a bath, Archimedes discovered water displacement 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If you put some object into water, the water will rise a certain amount</a:t>
            </a:r>
            <a:endParaRPr>
              <a:solidFill>
                <a:schemeClr val="accent2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chemeClr val="accent2"/>
              </a:solidFill>
            </a:endParaRPr>
          </a:p>
        </p:txBody>
      </p:sp>
      <p:pic>
        <p:nvPicPr>
          <p:cNvPr descr="http://www.chemistryland.com/CHM130W/02-MMM/Measure/Eureka.jpg" id="89" name="Google Shape;8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3600" y="2984925"/>
            <a:ext cx="1895350" cy="18407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 result for water displacement" id="90" name="Google Shape;90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99500" y="1226611"/>
            <a:ext cx="2061150" cy="3468774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8"/>
          <p:cNvSpPr txBox="1"/>
          <p:nvPr/>
        </p:nvSpPr>
        <p:spPr>
          <a:xfrm>
            <a:off x="2869463" y="2984925"/>
            <a:ext cx="3829500" cy="137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 sz="1800">
                <a:solidFill>
                  <a:schemeClr val="accent2"/>
                </a:solidFill>
              </a:rPr>
              <a:t>That amount is equal to the volume of that object</a:t>
            </a:r>
            <a:endParaRPr sz="1800">
              <a:solidFill>
                <a:schemeClr val="accent2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 sz="1800">
                <a:solidFill>
                  <a:schemeClr val="accent2"/>
                </a:solidFill>
              </a:rPr>
              <a:t>Good way to measure volume of irregular objects</a:t>
            </a:r>
            <a:endParaRPr sz="1800">
              <a:solidFill>
                <a:schemeClr val="accent2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Density</a:t>
            </a:r>
            <a:endParaRPr/>
          </a:p>
        </p:txBody>
      </p:sp>
      <p:sp>
        <p:nvSpPr>
          <p:cNvPr id="97" name="Google Shape;97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How much mass there is per unit volume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b="1" lang="en">
                <a:solidFill>
                  <a:schemeClr val="accent2"/>
                </a:solidFill>
              </a:rPr>
              <a:t>Density = Mass / Volume</a:t>
            </a:r>
            <a:endParaRPr b="1"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Units: g / cm</a:t>
            </a:r>
            <a:r>
              <a:rPr baseline="30000" lang="en">
                <a:solidFill>
                  <a:schemeClr val="accent2"/>
                </a:solidFill>
              </a:rPr>
              <a:t>3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Density of water is 1 g / cm</a:t>
            </a:r>
            <a:r>
              <a:rPr baseline="30000" lang="en">
                <a:solidFill>
                  <a:schemeClr val="accent2"/>
                </a:solidFill>
              </a:rPr>
              <a:t>3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If an object has a density less than 1 g / cm</a:t>
            </a:r>
            <a:r>
              <a:rPr baseline="30000" lang="en">
                <a:solidFill>
                  <a:schemeClr val="accent2"/>
                </a:solidFill>
              </a:rPr>
              <a:t>3</a:t>
            </a:r>
            <a:r>
              <a:rPr lang="en">
                <a:solidFill>
                  <a:schemeClr val="accent2"/>
                </a:solidFill>
              </a:rPr>
              <a:t>, it will float in water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If an object has a density greater than 1 g / cm</a:t>
            </a:r>
            <a:r>
              <a:rPr baseline="30000" lang="en">
                <a:solidFill>
                  <a:schemeClr val="accent2"/>
                </a:solidFill>
              </a:rPr>
              <a:t>3</a:t>
            </a:r>
            <a:r>
              <a:rPr lang="en">
                <a:solidFill>
                  <a:schemeClr val="accent2"/>
                </a:solidFill>
              </a:rPr>
              <a:t>, it will sink in water</a:t>
            </a:r>
            <a:endParaRPr>
              <a:solidFill>
                <a:schemeClr val="accent2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Calculating Density: method 1</a:t>
            </a:r>
            <a:endParaRPr/>
          </a:p>
        </p:txBody>
      </p:sp>
      <p:sp>
        <p:nvSpPr>
          <p:cNvPr id="103" name="Google Shape;103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Find mass using the triple beam balance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Find volume using “Eureka” method of water displacement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Convert ml of water into cm</a:t>
            </a:r>
            <a:r>
              <a:rPr baseline="30000" lang="en">
                <a:solidFill>
                  <a:schemeClr val="accent2"/>
                </a:solidFill>
              </a:rPr>
              <a:t>3</a:t>
            </a:r>
            <a:r>
              <a:rPr lang="en">
                <a:solidFill>
                  <a:schemeClr val="accent2"/>
                </a:solidFill>
              </a:rPr>
              <a:t> of water ( 1 ml = 1 cm</a:t>
            </a:r>
            <a:r>
              <a:rPr baseline="30000" lang="en">
                <a:solidFill>
                  <a:schemeClr val="accent2"/>
                </a:solidFill>
              </a:rPr>
              <a:t>3 </a:t>
            </a:r>
            <a:r>
              <a:rPr lang="en">
                <a:solidFill>
                  <a:schemeClr val="accent2"/>
                </a:solidFill>
              </a:rPr>
              <a:t>)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Calculate density using density equation</a:t>
            </a:r>
            <a:endParaRPr>
              <a:solidFill>
                <a:schemeClr val="accent2"/>
              </a:solidFill>
            </a:endParaRPr>
          </a:p>
        </p:txBody>
      </p:sp>
      <p:pic>
        <p:nvPicPr>
          <p:cNvPr descr="https://www.physics.smu.edu/~scalise/apparatus/triplebeam/triplebeam.jpg" id="104" name="Google Shape;10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74225" y="3298550"/>
            <a:ext cx="3333750" cy="1400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Calculating Density: method 2</a:t>
            </a:r>
            <a:endParaRPr/>
          </a:p>
        </p:txBody>
      </p:sp>
      <p:sp>
        <p:nvSpPr>
          <p:cNvPr id="110" name="Google Shape;110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Find mass using the triple beam balance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Find volume using measurements of the length, width and height of the metal “cubes” (not actually cubes because length ≠ height ≠ width )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Convert mm to cm (10 mm = 1 cm)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Calculate density using density equation </a:t>
            </a:r>
            <a:endParaRPr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